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256" r:id="rId2"/>
    <p:sldId id="272" r:id="rId3"/>
    <p:sldId id="265" r:id="rId4"/>
    <p:sldId id="273" r:id="rId5"/>
    <p:sldId id="266" r:id="rId6"/>
    <p:sldId id="267" r:id="rId7"/>
    <p:sldId id="274" r:id="rId8"/>
    <p:sldId id="268" r:id="rId9"/>
    <p:sldId id="269" r:id="rId10"/>
    <p:sldId id="270" r:id="rId11"/>
    <p:sldId id="275" r:id="rId12"/>
    <p:sldId id="271" r:id="rId13"/>
    <p:sldId id="276" r:id="rId14"/>
    <p:sldId id="277" r:id="rId15"/>
    <p:sldId id="278" r:id="rId1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2" d="100"/>
          <a:sy n="92" d="100"/>
        </p:scale>
        <p:origin x="1326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-3138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6CCFA0-D62D-4ADD-820B-EB00B1461941}" type="datetimeFigureOut">
              <a:rPr lang="cs-CZ" smtClean="0"/>
              <a:t>8. 2. 2016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DDD9D2-06FD-444C-872F-CEB5F71FEF91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232421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B15CD5-A55F-4408-9A64-22493F0586A3}" type="datetimeFigureOut">
              <a:rPr lang="cs-CZ" smtClean="0"/>
              <a:pPr/>
              <a:t>8. 2. 2016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829649-839A-4192-9285-1C62772685B1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83445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5750" y="3363686"/>
            <a:ext cx="3094264" cy="1909762"/>
          </a:xfrm>
        </p:spPr>
        <p:txBody>
          <a:bodyPr anchor="t">
            <a:normAutofit/>
          </a:bodyPr>
          <a:lstStyle>
            <a:lvl1pPr algn="l">
              <a:defRPr sz="28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cs-CZ" dirty="0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5750" y="5363934"/>
            <a:ext cx="4408714" cy="63681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289DA-372C-479A-8E01-7F71D8DCC8B4}" type="datetime1">
              <a:rPr lang="cs-CZ" smtClean="0"/>
              <a:pPr/>
              <a:t>8. 2. 2016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F2300-9141-44A2-84DA-411538908593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338784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5180" y="0"/>
            <a:ext cx="5853792" cy="938893"/>
          </a:xfrm>
        </p:spPr>
        <p:txBody>
          <a:bodyPr anchor="t">
            <a:normAutofit/>
          </a:bodyPr>
          <a:lstStyle>
            <a:lvl1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cs-CZ" dirty="0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45179" y="1074510"/>
            <a:ext cx="6776357" cy="5040540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12344-0BEA-4456-A37E-4260B570603F}" type="datetime1">
              <a:rPr lang="cs-CZ" smtClean="0"/>
              <a:pPr/>
              <a:t>8. 2. 2016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F2300-9141-44A2-84DA-411538908593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3886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6870EAD8-9685-48FB-8E14-F32CDB34090B}" type="datetime1">
              <a:rPr lang="cs-CZ" smtClean="0"/>
              <a:pPr/>
              <a:t>8. 2. 2016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229F2300-9141-44A2-84DA-411538908593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21607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997795" y="1576077"/>
            <a:ext cx="4063828" cy="854087"/>
          </a:xfrm>
        </p:spPr>
        <p:txBody>
          <a:bodyPr>
            <a:noAutofit/>
          </a:bodyPr>
          <a:lstStyle/>
          <a:p>
            <a:r>
              <a:rPr lang="cs-CZ" sz="3600" b="1" dirty="0" smtClean="0">
                <a:latin typeface="+mn-lt"/>
              </a:rPr>
              <a:t>Grafické systémy II.</a:t>
            </a:r>
            <a:endParaRPr lang="cs-CZ" sz="3600" dirty="0">
              <a:latin typeface="+mn-lt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7810" y="169163"/>
            <a:ext cx="3353689" cy="761713"/>
          </a:xfrm>
          <a:prstGeom prst="rect">
            <a:avLst/>
          </a:prstGeom>
        </p:spPr>
      </p:pic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1548670" y="5512985"/>
            <a:ext cx="3336367" cy="792088"/>
          </a:xfrm>
        </p:spPr>
        <p:txBody>
          <a:bodyPr>
            <a:normAutofit fontScale="92500" lnSpcReduction="10000"/>
          </a:bodyPr>
          <a:lstStyle/>
          <a:p>
            <a:r>
              <a:rPr lang="cs-CZ" sz="2600" b="1" dirty="0" smtClean="0">
                <a:latin typeface="+mn-lt"/>
              </a:rPr>
              <a:t>Ing. Tomáš Neumann</a:t>
            </a:r>
          </a:p>
          <a:p>
            <a:r>
              <a:rPr lang="cs-CZ" sz="2200" dirty="0" smtClean="0">
                <a:latin typeface="+mn-lt"/>
              </a:rPr>
              <a:t>Interní  doktorand kat. 340</a:t>
            </a:r>
            <a:endParaRPr lang="cs-CZ" sz="2200" dirty="0">
              <a:latin typeface="+mn-lt"/>
            </a:endParaRPr>
          </a:p>
        </p:txBody>
      </p:sp>
      <p:sp>
        <p:nvSpPr>
          <p:cNvPr id="9" name="Nadpis 1"/>
          <p:cNvSpPr txBox="1">
            <a:spLocks/>
          </p:cNvSpPr>
          <p:nvPr/>
        </p:nvSpPr>
        <p:spPr>
          <a:xfrm>
            <a:off x="4893276" y="2371027"/>
            <a:ext cx="4145693" cy="64402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cs-CZ" sz="3200" b="1" dirty="0" smtClean="0">
                <a:solidFill>
                  <a:schemeClr val="accent4">
                    <a:lumMod val="50000"/>
                  </a:schemeClr>
                </a:solidFill>
                <a:latin typeface="+mn-lt"/>
              </a:rPr>
              <a:t>Vizualizace, </a:t>
            </a:r>
            <a:r>
              <a:rPr lang="cs-CZ" sz="3200" b="1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tvorba animací</a:t>
            </a:r>
          </a:p>
        </p:txBody>
      </p:sp>
      <p:pic>
        <p:nvPicPr>
          <p:cNvPr id="10" name="Picture 5" descr="C:\Users\Tomáš\Škola\FS_znak_CMYK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765" y="5338424"/>
            <a:ext cx="1080120" cy="1264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6518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50075" y="931010"/>
            <a:ext cx="6588258" cy="15841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 smtClean="0">
                <a:latin typeface="+mn-lt"/>
              </a:rPr>
              <a:t>Díky </a:t>
            </a:r>
            <a:r>
              <a:rPr lang="cs-CZ" sz="2400" dirty="0" err="1" smtClean="0">
                <a:latin typeface="+mn-lt"/>
              </a:rPr>
              <a:t>rendrování</a:t>
            </a:r>
            <a:r>
              <a:rPr lang="cs-CZ" sz="2400" dirty="0" smtClean="0">
                <a:latin typeface="+mn-lt"/>
              </a:rPr>
              <a:t> přes aplikaci </a:t>
            </a:r>
            <a:r>
              <a:rPr lang="cs-CZ" sz="2400" dirty="0" err="1" smtClean="0">
                <a:latin typeface="+mn-lt"/>
              </a:rPr>
              <a:t>Inventor</a:t>
            </a:r>
            <a:r>
              <a:rPr lang="cs-CZ" sz="2400" dirty="0" smtClean="0">
                <a:latin typeface="+mn-lt"/>
              </a:rPr>
              <a:t> </a:t>
            </a:r>
            <a:r>
              <a:rPr lang="cs-CZ" sz="2400" dirty="0">
                <a:latin typeface="+mn-lt"/>
              </a:rPr>
              <a:t>Studio </a:t>
            </a:r>
            <a:r>
              <a:rPr lang="cs-CZ" sz="2400" dirty="0" smtClean="0">
                <a:latin typeface="+mn-lt"/>
              </a:rPr>
              <a:t>zajistíte </a:t>
            </a:r>
            <a:r>
              <a:rPr lang="cs-CZ" sz="2400" dirty="0">
                <a:latin typeface="+mn-lt"/>
              </a:rPr>
              <a:t>realističtější vzhled, </a:t>
            </a:r>
            <a:r>
              <a:rPr lang="cs-CZ" sz="2400" dirty="0" smtClean="0">
                <a:latin typeface="+mn-lt"/>
              </a:rPr>
              <a:t>lepší </a:t>
            </a:r>
            <a:r>
              <a:rPr lang="cs-CZ" sz="2400" dirty="0">
                <a:latin typeface="+mn-lt"/>
              </a:rPr>
              <a:t>vlastnosti, osvětlení a polohy kamery, které </a:t>
            </a:r>
            <a:r>
              <a:rPr lang="cs-CZ" sz="2400" dirty="0" smtClean="0">
                <a:latin typeface="+mn-lt"/>
              </a:rPr>
              <a:t>zvýrazní </a:t>
            </a:r>
            <a:r>
              <a:rPr lang="cs-CZ" sz="2400" dirty="0">
                <a:latin typeface="+mn-lt"/>
              </a:rPr>
              <a:t>výhodné aspekty </a:t>
            </a:r>
            <a:r>
              <a:rPr lang="cs-CZ" sz="2400" dirty="0" smtClean="0">
                <a:latin typeface="+mn-lt"/>
              </a:rPr>
              <a:t>3D modelu. </a:t>
            </a:r>
            <a:endParaRPr lang="cs-CZ" sz="2400" dirty="0">
              <a:latin typeface="+mn-lt"/>
            </a:endParaRP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2281124" y="134948"/>
            <a:ext cx="6121470" cy="868958"/>
          </a:xfrm>
        </p:spPr>
        <p:txBody>
          <a:bodyPr>
            <a:normAutofit/>
          </a:bodyPr>
          <a:lstStyle/>
          <a:p>
            <a:r>
              <a:rPr lang="cs-CZ" sz="2800" b="1" dirty="0" smtClean="0">
                <a:solidFill>
                  <a:schemeClr val="accent4">
                    <a:lumMod val="50000"/>
                  </a:schemeClr>
                </a:solidFill>
                <a:latin typeface="+mn-lt"/>
              </a:rPr>
              <a:t>Tvorba obrázku z modelu (</a:t>
            </a:r>
            <a:r>
              <a:rPr lang="cs-CZ" sz="2800" b="1" dirty="0" err="1" smtClean="0">
                <a:solidFill>
                  <a:schemeClr val="accent4">
                    <a:lumMod val="50000"/>
                  </a:schemeClr>
                </a:solidFill>
                <a:latin typeface="+mn-lt"/>
              </a:rPr>
              <a:t>rendrování</a:t>
            </a:r>
            <a:r>
              <a:rPr lang="cs-CZ" sz="2800" b="1" dirty="0" smtClean="0">
                <a:solidFill>
                  <a:schemeClr val="accent4">
                    <a:lumMod val="50000"/>
                  </a:schemeClr>
                </a:solidFill>
                <a:latin typeface="+mn-lt"/>
              </a:rPr>
              <a:t>)</a:t>
            </a:r>
            <a:endParaRPr lang="cs-CZ" sz="2800" b="1" dirty="0">
              <a:solidFill>
                <a:schemeClr val="accent4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739" y="2459360"/>
            <a:ext cx="4283968" cy="19871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 descr="E:\Škola Ph.D\VYUKA\Grafické systémy 2\Příklad\Obrázek.bmp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58" b="9777"/>
          <a:stretch/>
        </p:blipFill>
        <p:spPr bwMode="auto">
          <a:xfrm>
            <a:off x="4323909" y="4002925"/>
            <a:ext cx="4439816" cy="240299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23044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 txBox="1">
            <a:spLocks/>
          </p:cNvSpPr>
          <p:nvPr/>
        </p:nvSpPr>
        <p:spPr>
          <a:xfrm>
            <a:off x="2188690" y="2564618"/>
            <a:ext cx="5917340" cy="101060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cs-CZ" sz="3600" b="1" dirty="0" smtClean="0">
                <a:solidFill>
                  <a:schemeClr val="accent4">
                    <a:lumMod val="50000"/>
                  </a:schemeClr>
                </a:solidFill>
                <a:latin typeface="+mn-lt"/>
              </a:rPr>
              <a:t>3. Tvorba videí</a:t>
            </a:r>
          </a:p>
          <a:p>
            <a:pPr algn="ctr"/>
            <a:r>
              <a:rPr lang="cs-CZ" sz="3600" b="1" dirty="0" smtClean="0">
                <a:solidFill>
                  <a:schemeClr val="accent4">
                    <a:lumMod val="50000"/>
                  </a:schemeClr>
                </a:solidFill>
                <a:latin typeface="+mn-lt"/>
              </a:rPr>
              <a:t>v </a:t>
            </a:r>
            <a:r>
              <a:rPr lang="cs-CZ" sz="3600" b="1" dirty="0" err="1" smtClean="0">
                <a:solidFill>
                  <a:schemeClr val="accent4">
                    <a:lumMod val="50000"/>
                  </a:schemeClr>
                </a:solidFill>
                <a:latin typeface="+mn-lt"/>
              </a:rPr>
              <a:t>Inventor</a:t>
            </a:r>
            <a:r>
              <a:rPr lang="cs-CZ" sz="3600" b="1" dirty="0" smtClean="0">
                <a:solidFill>
                  <a:schemeClr val="accent4">
                    <a:lumMod val="50000"/>
                  </a:schemeClr>
                </a:solidFill>
                <a:latin typeface="+mn-lt"/>
              </a:rPr>
              <a:t> Studiu</a:t>
            </a:r>
            <a:endParaRPr lang="cs-CZ" sz="3600" dirty="0">
              <a:solidFill>
                <a:schemeClr val="accent4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7810" y="169163"/>
            <a:ext cx="3353689" cy="761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4748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7657" y="866518"/>
            <a:ext cx="3731806" cy="1240309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123" y="1947348"/>
            <a:ext cx="1858805" cy="2564414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30875" y="2498724"/>
            <a:ext cx="2159000" cy="1996863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55804" y="4076700"/>
            <a:ext cx="2368783" cy="2681287"/>
          </a:xfrm>
          <a:prstGeom prst="rect">
            <a:avLst/>
          </a:prstGeom>
        </p:spPr>
      </p:pic>
      <p:sp>
        <p:nvSpPr>
          <p:cNvPr id="13" name="Šipka doprava se zářezem 12"/>
          <p:cNvSpPr/>
          <p:nvPr/>
        </p:nvSpPr>
        <p:spPr>
          <a:xfrm rot="8415468">
            <a:off x="4420155" y="1978359"/>
            <a:ext cx="533400" cy="199318"/>
          </a:xfrm>
          <a:prstGeom prst="notched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Šipka doprava se zářezem 13"/>
          <p:cNvSpPr/>
          <p:nvPr/>
        </p:nvSpPr>
        <p:spPr>
          <a:xfrm rot="1083940">
            <a:off x="4414852" y="2706788"/>
            <a:ext cx="1286928" cy="231291"/>
          </a:xfrm>
          <a:prstGeom prst="notched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Šipka doprava se zářezem 14"/>
          <p:cNvSpPr/>
          <p:nvPr/>
        </p:nvSpPr>
        <p:spPr>
          <a:xfrm rot="8207036">
            <a:off x="5907772" y="4100901"/>
            <a:ext cx="1002101" cy="231291"/>
          </a:xfrm>
          <a:prstGeom prst="notched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Nadpis 1"/>
          <p:cNvSpPr txBox="1">
            <a:spLocks/>
          </p:cNvSpPr>
          <p:nvPr/>
        </p:nvSpPr>
        <p:spPr>
          <a:xfrm>
            <a:off x="2281124" y="134948"/>
            <a:ext cx="6121470" cy="8689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cs-CZ" b="1" dirty="0" smtClean="0">
                <a:solidFill>
                  <a:schemeClr val="accent4">
                    <a:lumMod val="50000"/>
                  </a:schemeClr>
                </a:solidFill>
                <a:latin typeface="+mn-lt"/>
              </a:rPr>
              <a:t>Tvorba videa pomocí „řízení vazby“</a:t>
            </a:r>
            <a:endParaRPr lang="cs-CZ" b="1" dirty="0">
              <a:solidFill>
                <a:schemeClr val="accent4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90425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 txBox="1">
            <a:spLocks/>
          </p:cNvSpPr>
          <p:nvPr/>
        </p:nvSpPr>
        <p:spPr>
          <a:xfrm>
            <a:off x="2281124" y="134948"/>
            <a:ext cx="6121470" cy="8689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cs-CZ" b="1" dirty="0" smtClean="0">
                <a:solidFill>
                  <a:schemeClr val="accent4">
                    <a:lumMod val="50000"/>
                  </a:schemeClr>
                </a:solidFill>
                <a:latin typeface="+mn-lt"/>
              </a:rPr>
              <a:t>Tvorba videa pomocí „prezentace“</a:t>
            </a:r>
            <a:endParaRPr lang="cs-CZ" b="1" dirty="0">
              <a:solidFill>
                <a:schemeClr val="accent4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1997674" y="835759"/>
            <a:ext cx="6879625" cy="28980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400" dirty="0">
                <a:latin typeface="+mn-lt"/>
              </a:rPr>
              <a:t>Modul prezentace je </a:t>
            </a:r>
            <a:r>
              <a:rPr lang="cs-CZ" sz="2400" dirty="0" smtClean="0">
                <a:latin typeface="+mn-lt"/>
              </a:rPr>
              <a:t>určen </a:t>
            </a:r>
            <a:r>
              <a:rPr lang="cs-CZ" sz="2400" dirty="0">
                <a:latin typeface="+mn-lt"/>
              </a:rPr>
              <a:t>pro </a:t>
            </a:r>
            <a:r>
              <a:rPr lang="cs-CZ" sz="2400" dirty="0" smtClean="0">
                <a:latin typeface="+mn-lt"/>
              </a:rPr>
              <a:t>vytváření </a:t>
            </a:r>
            <a:r>
              <a:rPr lang="cs-CZ" sz="2400" dirty="0">
                <a:latin typeface="+mn-lt"/>
              </a:rPr>
              <a:t>prezentací nových </a:t>
            </a:r>
            <a:r>
              <a:rPr lang="cs-CZ" sz="2400" dirty="0" smtClean="0">
                <a:latin typeface="+mn-lt"/>
              </a:rPr>
              <a:t>výrobků </a:t>
            </a:r>
            <a:r>
              <a:rPr lang="cs-CZ" sz="2400" dirty="0">
                <a:latin typeface="+mn-lt"/>
              </a:rPr>
              <a:t>a pro tvorbu </a:t>
            </a:r>
            <a:r>
              <a:rPr lang="cs-CZ" sz="2400" dirty="0" smtClean="0">
                <a:latin typeface="+mn-lt"/>
              </a:rPr>
              <a:t>názorných montážních  postupů.</a:t>
            </a:r>
          </a:p>
          <a:p>
            <a:pPr marL="0" indent="0">
              <a:buNone/>
            </a:pPr>
            <a:r>
              <a:rPr lang="cs-CZ" sz="2400" dirty="0" smtClean="0">
                <a:latin typeface="+mn-lt"/>
              </a:rPr>
              <a:t>Prostředí </a:t>
            </a:r>
            <a:r>
              <a:rPr lang="cs-CZ" sz="2400" dirty="0">
                <a:latin typeface="+mn-lt"/>
              </a:rPr>
              <a:t>animace vede k mechanickému pohybu v závislosti na použití vazeb a poskytuje vysoce kvalitní výstup. Prostředí prezentací je navrženo pro dokumentování rozložených </a:t>
            </a:r>
            <a:r>
              <a:rPr lang="cs-CZ" sz="2400" dirty="0" smtClean="0">
                <a:latin typeface="+mn-lt"/>
              </a:rPr>
              <a:t>zobrazení.</a:t>
            </a:r>
            <a:endParaRPr lang="cs-CZ" sz="2400" dirty="0">
              <a:latin typeface="+mn-lt"/>
            </a:endParaRPr>
          </a:p>
        </p:txBody>
      </p:sp>
      <p:pic>
        <p:nvPicPr>
          <p:cNvPr id="1026" name="Picture 2" descr="http://www.cadstudio.cz/img/publishersc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125" y="3567112"/>
            <a:ext cx="4337050" cy="2927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2200" y="4491037"/>
            <a:ext cx="1034028" cy="871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2687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 txBox="1">
            <a:spLocks/>
          </p:cNvSpPr>
          <p:nvPr/>
        </p:nvSpPr>
        <p:spPr>
          <a:xfrm>
            <a:off x="2281124" y="134948"/>
            <a:ext cx="6121470" cy="8689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cs-CZ" b="1" dirty="0" smtClean="0">
                <a:solidFill>
                  <a:schemeClr val="accent4">
                    <a:lumMod val="50000"/>
                  </a:schemeClr>
                </a:solidFill>
                <a:latin typeface="+mn-lt"/>
              </a:rPr>
              <a:t>Tvorba videa pomocí </a:t>
            </a:r>
            <a:r>
              <a:rPr lang="cs-CZ" b="1" dirty="0" err="1" smtClean="0">
                <a:solidFill>
                  <a:schemeClr val="accent4">
                    <a:lumMod val="50000"/>
                  </a:schemeClr>
                </a:solidFill>
                <a:latin typeface="+mn-lt"/>
              </a:rPr>
              <a:t>Inventor</a:t>
            </a:r>
            <a:r>
              <a:rPr lang="cs-CZ" b="1" dirty="0" smtClean="0">
                <a:solidFill>
                  <a:schemeClr val="accent4">
                    <a:lumMod val="50000"/>
                  </a:schemeClr>
                </a:solidFill>
                <a:latin typeface="+mn-lt"/>
              </a:rPr>
              <a:t> Studia</a:t>
            </a:r>
            <a:endParaRPr lang="cs-CZ" b="1" dirty="0">
              <a:solidFill>
                <a:schemeClr val="accent4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19525" y="885824"/>
            <a:ext cx="3669985" cy="2562225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6800" y="3590925"/>
            <a:ext cx="3739458" cy="2628900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43475" y="4057650"/>
            <a:ext cx="3965176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473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 txBox="1">
            <a:spLocks/>
          </p:cNvSpPr>
          <p:nvPr/>
        </p:nvSpPr>
        <p:spPr>
          <a:xfrm>
            <a:off x="2281124" y="134948"/>
            <a:ext cx="6121470" cy="8689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cs-CZ" b="1" dirty="0" smtClean="0">
                <a:solidFill>
                  <a:schemeClr val="accent4">
                    <a:lumMod val="50000"/>
                  </a:schemeClr>
                </a:solidFill>
                <a:latin typeface="+mn-lt"/>
              </a:rPr>
              <a:t>Tvorba videa pomocí </a:t>
            </a:r>
            <a:r>
              <a:rPr lang="cs-CZ" b="1" dirty="0" err="1" smtClean="0">
                <a:solidFill>
                  <a:schemeClr val="accent4">
                    <a:lumMod val="50000"/>
                  </a:schemeClr>
                </a:solidFill>
                <a:latin typeface="+mn-lt"/>
              </a:rPr>
              <a:t>Inventor</a:t>
            </a:r>
            <a:r>
              <a:rPr lang="cs-CZ" b="1" dirty="0" smtClean="0">
                <a:solidFill>
                  <a:schemeClr val="accent4">
                    <a:lumMod val="50000"/>
                  </a:schemeClr>
                </a:solidFill>
                <a:latin typeface="+mn-lt"/>
              </a:rPr>
              <a:t> Studia</a:t>
            </a:r>
          </a:p>
          <a:p>
            <a:r>
              <a:rPr lang="cs-CZ" b="1" dirty="0" smtClean="0">
                <a:latin typeface="+mn-lt"/>
              </a:rPr>
              <a:t>- časová osa</a:t>
            </a:r>
            <a:endParaRPr lang="cs-CZ" b="1" dirty="0">
              <a:latin typeface="+mn-lt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549985"/>
            <a:ext cx="8015287" cy="2164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1023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 txBox="1">
            <a:spLocks/>
          </p:cNvSpPr>
          <p:nvPr/>
        </p:nvSpPr>
        <p:spPr>
          <a:xfrm>
            <a:off x="3061903" y="2938409"/>
            <a:ext cx="4586672" cy="85408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cs-CZ" sz="3600" b="1" dirty="0" smtClean="0">
                <a:solidFill>
                  <a:schemeClr val="accent4">
                    <a:lumMod val="50000"/>
                  </a:schemeClr>
                </a:solidFill>
                <a:latin typeface="+mn-lt"/>
              </a:rPr>
              <a:t>1. Počítačová grafika</a:t>
            </a:r>
            <a:endParaRPr lang="cs-CZ" sz="3600" dirty="0">
              <a:solidFill>
                <a:schemeClr val="accent4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7810" y="169163"/>
            <a:ext cx="3353689" cy="761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2264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53418" y="115330"/>
            <a:ext cx="5853792" cy="428368"/>
          </a:xfrm>
        </p:spPr>
        <p:txBody>
          <a:bodyPr>
            <a:noAutofit/>
          </a:bodyPr>
          <a:lstStyle/>
          <a:p>
            <a:r>
              <a:rPr lang="cs-CZ" sz="2800" b="1" dirty="0" smtClean="0">
                <a:solidFill>
                  <a:schemeClr val="accent4">
                    <a:lumMod val="50000"/>
                  </a:schemeClr>
                </a:solidFill>
                <a:latin typeface="+mn-lt"/>
              </a:rPr>
              <a:t>Počítačová grafika</a:t>
            </a:r>
            <a:endParaRPr lang="cs-CZ" sz="2800" b="1" dirty="0">
              <a:solidFill>
                <a:schemeClr val="accent4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008020" y="875477"/>
            <a:ext cx="7135980" cy="3672408"/>
          </a:xfrm>
        </p:spPr>
        <p:txBody>
          <a:bodyPr>
            <a:normAutofit fontScale="92500" lnSpcReduction="20000"/>
          </a:bodyPr>
          <a:lstStyle/>
          <a:p>
            <a:r>
              <a:rPr lang="cs-CZ" sz="2800" b="1" dirty="0" smtClean="0">
                <a:latin typeface="+mn-lt"/>
              </a:rPr>
              <a:t>Vektorová grafika</a:t>
            </a:r>
          </a:p>
          <a:p>
            <a:pPr lvl="1"/>
            <a:r>
              <a:rPr lang="pl-PL" sz="2600" dirty="0">
                <a:latin typeface="+mn-lt"/>
              </a:rPr>
              <a:t>popisují objekty v obraze pomocí příkazů a </a:t>
            </a:r>
            <a:r>
              <a:rPr lang="pl-PL" sz="2600" dirty="0" smtClean="0">
                <a:latin typeface="+mn-lt"/>
              </a:rPr>
              <a:t>rovnic, </a:t>
            </a:r>
            <a:r>
              <a:rPr lang="cs-CZ" sz="2600" dirty="0">
                <a:latin typeface="+mn-lt"/>
              </a:rPr>
              <a:t>které popisují jednotlivé objekty, ze kterých se obrázek skládá (čáry, geometrické tvary, plochy, barevné výplně). </a:t>
            </a:r>
            <a:endParaRPr lang="cs-CZ" sz="2600" dirty="0" smtClean="0">
              <a:latin typeface="+mn-lt"/>
            </a:endParaRPr>
          </a:p>
          <a:p>
            <a:pPr lvl="1"/>
            <a:r>
              <a:rPr lang="cs-CZ" sz="2600" dirty="0" smtClean="0">
                <a:latin typeface="+mn-lt"/>
              </a:rPr>
              <a:t>dají </a:t>
            </a:r>
            <a:r>
              <a:rPr lang="cs-CZ" sz="2600" dirty="0">
                <a:latin typeface="+mn-lt"/>
              </a:rPr>
              <a:t>se plynule zvětšovat, bez ztráty </a:t>
            </a:r>
            <a:r>
              <a:rPr lang="cs-CZ" sz="2600" dirty="0" smtClean="0">
                <a:latin typeface="+mn-lt"/>
              </a:rPr>
              <a:t>kvality</a:t>
            </a:r>
          </a:p>
          <a:p>
            <a:pPr marL="457200" lvl="1" indent="0">
              <a:buNone/>
            </a:pPr>
            <a:endParaRPr lang="pl-PL" sz="1500" dirty="0" smtClean="0">
              <a:latin typeface="+mn-lt"/>
            </a:endParaRPr>
          </a:p>
          <a:p>
            <a:r>
              <a:rPr lang="cs-CZ" sz="2800" b="1" dirty="0" smtClean="0">
                <a:latin typeface="+mn-lt"/>
              </a:rPr>
              <a:t>Rastrová grafika (bitmapová)</a:t>
            </a:r>
          </a:p>
          <a:p>
            <a:pPr lvl="1"/>
            <a:r>
              <a:rPr lang="cs-CZ" sz="2600" dirty="0">
                <a:latin typeface="+mn-lt"/>
              </a:rPr>
              <a:t>popisují matici barevných </a:t>
            </a:r>
            <a:r>
              <a:rPr lang="cs-CZ" sz="2600" dirty="0" smtClean="0">
                <a:latin typeface="+mn-lt"/>
              </a:rPr>
              <a:t>bodů</a:t>
            </a:r>
          </a:p>
          <a:p>
            <a:pPr lvl="1"/>
            <a:r>
              <a:rPr lang="cs-CZ" sz="2600" dirty="0">
                <a:latin typeface="+mn-lt"/>
              </a:rPr>
              <a:t>obrázek se skládá z jednotlivých bodů a každý bod je uložen zvlášť pomocí svého kódu barvy a umístění</a:t>
            </a:r>
          </a:p>
          <a:p>
            <a:pPr lvl="1"/>
            <a:endParaRPr lang="cs-CZ" dirty="0">
              <a:latin typeface="+mn-lt"/>
            </a:endParaRPr>
          </a:p>
          <a:p>
            <a:endParaRPr lang="cs-CZ" dirty="0">
              <a:latin typeface="+mn-lt"/>
            </a:endParaRPr>
          </a:p>
        </p:txBody>
      </p:sp>
      <p:pic>
        <p:nvPicPr>
          <p:cNvPr id="1027" name="Picture 3" descr="Rastervr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406" y="4624157"/>
            <a:ext cx="5761038" cy="160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Nadpis 1"/>
          <p:cNvSpPr txBox="1">
            <a:spLocks/>
          </p:cNvSpPr>
          <p:nvPr/>
        </p:nvSpPr>
        <p:spPr>
          <a:xfrm>
            <a:off x="3359111" y="6061647"/>
            <a:ext cx="1296144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F6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000" dirty="0" smtClean="0">
                <a:latin typeface="+mn-lt"/>
              </a:rPr>
              <a:t>vektor </a:t>
            </a:r>
            <a:endParaRPr lang="cs-CZ" sz="2000" dirty="0">
              <a:latin typeface="+mn-lt"/>
            </a:endParaRPr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6167423" y="6061647"/>
            <a:ext cx="1296144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F6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000" dirty="0" smtClean="0">
                <a:latin typeface="+mn-lt"/>
              </a:rPr>
              <a:t>rastr</a:t>
            </a:r>
            <a:endParaRPr lang="cs-CZ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32784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53418" y="115330"/>
            <a:ext cx="5853792" cy="428368"/>
          </a:xfrm>
        </p:spPr>
        <p:txBody>
          <a:bodyPr>
            <a:noAutofit/>
          </a:bodyPr>
          <a:lstStyle/>
          <a:p>
            <a:r>
              <a:rPr lang="cs-CZ" sz="2800" b="1" dirty="0" smtClean="0">
                <a:solidFill>
                  <a:schemeClr val="accent4">
                    <a:lumMod val="50000"/>
                  </a:schemeClr>
                </a:solidFill>
                <a:latin typeface="+mn-lt"/>
              </a:rPr>
              <a:t>Počítačová grafika</a:t>
            </a:r>
            <a:endParaRPr lang="cs-CZ" sz="2800" b="1" dirty="0">
              <a:solidFill>
                <a:schemeClr val="accent4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869989" y="1089661"/>
            <a:ext cx="7274011" cy="5047528"/>
          </a:xfrm>
        </p:spPr>
        <p:txBody>
          <a:bodyPr>
            <a:normAutofit/>
          </a:bodyPr>
          <a:lstStyle/>
          <a:p>
            <a:r>
              <a:rPr lang="cs-CZ" b="1" dirty="0" smtClean="0">
                <a:latin typeface="+mn-lt"/>
              </a:rPr>
              <a:t>Pixel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cs-CZ" dirty="0">
                <a:latin typeface="+mn-lt"/>
              </a:rPr>
              <a:t>základní zobrazovací prvek </a:t>
            </a:r>
            <a:r>
              <a:rPr lang="cs-CZ" dirty="0" smtClean="0">
                <a:latin typeface="+mn-lt"/>
              </a:rPr>
              <a:t>(bod)</a:t>
            </a:r>
            <a:endParaRPr lang="cs-CZ" dirty="0">
              <a:latin typeface="+mn-lt"/>
            </a:endParaRPr>
          </a:p>
          <a:p>
            <a:r>
              <a:rPr lang="cs-CZ" b="1" dirty="0" smtClean="0">
                <a:latin typeface="+mn-lt"/>
              </a:rPr>
              <a:t>Rozlišení</a:t>
            </a:r>
            <a:endParaRPr lang="cs-CZ" sz="2800" b="1" dirty="0" smtClean="0">
              <a:latin typeface="+mn-lt"/>
            </a:endParaRPr>
          </a:p>
          <a:p>
            <a:pPr marL="457200" lvl="1" indent="0">
              <a:buNone/>
            </a:pPr>
            <a:r>
              <a:rPr lang="cs-CZ" dirty="0" smtClean="0">
                <a:latin typeface="+mn-lt"/>
              </a:rPr>
              <a:t>je </a:t>
            </a:r>
            <a:r>
              <a:rPr lang="cs-CZ" dirty="0">
                <a:latin typeface="+mn-lt"/>
              </a:rPr>
              <a:t>počet </a:t>
            </a:r>
            <a:r>
              <a:rPr lang="cs-CZ" dirty="0" smtClean="0">
                <a:latin typeface="+mn-lt"/>
              </a:rPr>
              <a:t>bodů (pixelů) </a:t>
            </a:r>
            <a:r>
              <a:rPr lang="cs-CZ" dirty="0">
                <a:latin typeface="+mn-lt"/>
              </a:rPr>
              <a:t>na jednotku délky</a:t>
            </a:r>
            <a:endParaRPr lang="pl-PL" dirty="0" smtClean="0">
              <a:latin typeface="+mn-lt"/>
            </a:endParaRPr>
          </a:p>
          <a:p>
            <a:r>
              <a:rPr lang="cs-CZ" sz="2800" b="1" dirty="0" smtClean="0">
                <a:latin typeface="+mn-lt"/>
              </a:rPr>
              <a:t>DPI</a:t>
            </a:r>
          </a:p>
          <a:p>
            <a:pPr marL="457200" lvl="1" indent="0">
              <a:buNone/>
            </a:pPr>
            <a:r>
              <a:rPr lang="cs-CZ" dirty="0">
                <a:latin typeface="+mn-lt"/>
              </a:rPr>
              <a:t>je počet bodů (pixelů) na jednotku </a:t>
            </a:r>
            <a:r>
              <a:rPr lang="cs-CZ" dirty="0" smtClean="0">
                <a:latin typeface="+mn-lt"/>
              </a:rPr>
              <a:t>1 palce (25,4 mm)</a:t>
            </a:r>
          </a:p>
          <a:p>
            <a:pPr marL="0" lvl="1" indent="0">
              <a:spcBef>
                <a:spcPts val="1000"/>
              </a:spcBef>
              <a:buNone/>
            </a:pPr>
            <a:r>
              <a:rPr lang="cs-CZ" sz="2800" b="1" dirty="0">
                <a:latin typeface="+mn-lt"/>
              </a:rPr>
              <a:t>Příklad:</a:t>
            </a:r>
            <a:endParaRPr lang="pl-PL" sz="2800" b="1" dirty="0">
              <a:latin typeface="+mn-lt"/>
            </a:endParaRPr>
          </a:p>
          <a:p>
            <a:pPr marL="457200" lvl="1" indent="0">
              <a:buNone/>
            </a:pPr>
            <a:r>
              <a:rPr lang="cs-CZ" sz="2200" dirty="0" smtClean="0">
                <a:latin typeface="+mn-lt"/>
              </a:rPr>
              <a:t>Fotka s rozlišením </a:t>
            </a:r>
            <a:r>
              <a:rPr lang="cs-CZ" sz="2200" b="1" dirty="0" smtClean="0">
                <a:latin typeface="+mn-lt"/>
              </a:rPr>
              <a:t>1280x960 </a:t>
            </a:r>
            <a:r>
              <a:rPr lang="cs-CZ" sz="2200" b="1" dirty="0" err="1" smtClean="0">
                <a:latin typeface="+mn-lt"/>
              </a:rPr>
              <a:t>px</a:t>
            </a:r>
            <a:r>
              <a:rPr lang="cs-CZ" sz="2200" b="1" dirty="0" smtClean="0">
                <a:latin typeface="+mn-lt"/>
              </a:rPr>
              <a:t> </a:t>
            </a:r>
            <a:r>
              <a:rPr lang="cs-CZ" sz="2200" dirty="0" smtClean="0">
                <a:latin typeface="+mn-lt"/>
              </a:rPr>
              <a:t>po vytištění v kvalitě </a:t>
            </a:r>
            <a:r>
              <a:rPr lang="cs-CZ" sz="2200" b="1" dirty="0" smtClean="0">
                <a:latin typeface="+mn-lt"/>
              </a:rPr>
              <a:t>300 DPI </a:t>
            </a:r>
            <a:r>
              <a:rPr lang="cs-CZ" sz="2200" dirty="0" smtClean="0">
                <a:latin typeface="+mn-lt"/>
              </a:rPr>
              <a:t>(standart pro tisk) bude mít velikost (pro zachování své kvality)</a:t>
            </a:r>
          </a:p>
          <a:p>
            <a:pPr marL="457200" lvl="1" indent="0">
              <a:buNone/>
            </a:pPr>
            <a:r>
              <a:rPr lang="cs-CZ" dirty="0" smtClean="0">
                <a:latin typeface="+mn-lt"/>
              </a:rPr>
              <a:t>    šířku  - 1280/300 = 4,27 in </a:t>
            </a:r>
            <a:r>
              <a:rPr lang="cs-CZ" b="1" dirty="0" smtClean="0">
                <a:latin typeface="+mn-lt"/>
              </a:rPr>
              <a:t>(108,4 mm)</a:t>
            </a:r>
          </a:p>
          <a:p>
            <a:pPr marL="457200" lvl="1" indent="0">
              <a:buNone/>
            </a:pPr>
            <a:r>
              <a:rPr lang="cs-CZ" dirty="0">
                <a:latin typeface="+mn-lt"/>
              </a:rPr>
              <a:t> </a:t>
            </a:r>
            <a:r>
              <a:rPr lang="cs-CZ" dirty="0" smtClean="0">
                <a:latin typeface="+mn-lt"/>
              </a:rPr>
              <a:t>   výšku – 960/300  =  3,20 in </a:t>
            </a:r>
            <a:r>
              <a:rPr lang="cs-CZ" b="1" dirty="0" smtClean="0">
                <a:latin typeface="+mn-lt"/>
              </a:rPr>
              <a:t>(81,3 mm)</a:t>
            </a:r>
            <a:endParaRPr lang="cs-CZ" b="1" dirty="0">
              <a:latin typeface="+mn-lt"/>
            </a:endParaRPr>
          </a:p>
          <a:p>
            <a:endParaRPr lang="cs-CZ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60818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36942" y="107092"/>
            <a:ext cx="5853792" cy="938893"/>
          </a:xfrm>
        </p:spPr>
        <p:txBody>
          <a:bodyPr>
            <a:normAutofit/>
          </a:bodyPr>
          <a:lstStyle/>
          <a:p>
            <a:r>
              <a:rPr lang="cs-CZ" sz="2800" b="1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Barevný </a:t>
            </a:r>
            <a:r>
              <a:rPr lang="cs-CZ" sz="2800" b="1" dirty="0" smtClean="0">
                <a:solidFill>
                  <a:schemeClr val="accent4">
                    <a:lumMod val="50000"/>
                  </a:schemeClr>
                </a:solidFill>
                <a:latin typeface="+mn-lt"/>
              </a:rPr>
              <a:t>model – RGB vs. CMYK</a:t>
            </a:r>
            <a:endParaRPr lang="cs-CZ" sz="2800" b="1" dirty="0">
              <a:solidFill>
                <a:schemeClr val="accent4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008019" y="844365"/>
            <a:ext cx="705360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b="1" dirty="0">
                <a:latin typeface="+mn-lt"/>
              </a:rPr>
              <a:t>Barevný model</a:t>
            </a:r>
            <a:r>
              <a:rPr lang="cs-CZ" sz="2400" dirty="0">
                <a:latin typeface="+mn-lt"/>
              </a:rPr>
              <a:t> popisuje základní barvy a způsob míchání těchto základních barev v barvu </a:t>
            </a:r>
            <a:r>
              <a:rPr lang="cs-CZ" sz="2400" dirty="0" smtClean="0">
                <a:latin typeface="+mn-lt"/>
              </a:rPr>
              <a:t>výslednou</a:t>
            </a:r>
          </a:p>
          <a:p>
            <a:pPr marL="0" indent="0">
              <a:buNone/>
            </a:pPr>
            <a:endParaRPr lang="cs-CZ" sz="1100" dirty="0">
              <a:latin typeface="+mn-lt"/>
            </a:endParaRPr>
          </a:p>
          <a:p>
            <a:r>
              <a:rPr lang="cs-CZ" b="1" dirty="0" smtClean="0">
                <a:latin typeface="+mn-lt"/>
              </a:rPr>
              <a:t>RGB</a:t>
            </a:r>
            <a:r>
              <a:rPr lang="cs-CZ" dirty="0" smtClean="0">
                <a:latin typeface="+mn-lt"/>
              </a:rPr>
              <a:t> - označení </a:t>
            </a:r>
            <a:r>
              <a:rPr lang="cs-CZ" dirty="0">
                <a:latin typeface="+mn-lt"/>
              </a:rPr>
              <a:t>tří základních barev, </a:t>
            </a:r>
            <a:r>
              <a:rPr lang="cs-CZ" b="1" dirty="0">
                <a:latin typeface="+mn-lt"/>
              </a:rPr>
              <a:t>R</a:t>
            </a:r>
            <a:r>
              <a:rPr lang="cs-CZ" dirty="0">
                <a:latin typeface="+mn-lt"/>
              </a:rPr>
              <a:t> - </a:t>
            </a:r>
            <a:r>
              <a:rPr lang="cs-CZ" dirty="0" err="1">
                <a:latin typeface="+mn-lt"/>
              </a:rPr>
              <a:t>Red</a:t>
            </a:r>
            <a:r>
              <a:rPr lang="cs-CZ" dirty="0">
                <a:latin typeface="+mn-lt"/>
              </a:rPr>
              <a:t> (červená), </a:t>
            </a:r>
            <a:r>
              <a:rPr lang="cs-CZ" b="1" dirty="0">
                <a:latin typeface="+mn-lt"/>
              </a:rPr>
              <a:t>G</a:t>
            </a:r>
            <a:r>
              <a:rPr lang="cs-CZ" dirty="0">
                <a:latin typeface="+mn-lt"/>
              </a:rPr>
              <a:t> - Green (zelená) a </a:t>
            </a:r>
            <a:r>
              <a:rPr lang="cs-CZ" b="1" dirty="0">
                <a:latin typeface="+mn-lt"/>
              </a:rPr>
              <a:t>B</a:t>
            </a:r>
            <a:r>
              <a:rPr lang="cs-CZ" dirty="0">
                <a:latin typeface="+mn-lt"/>
              </a:rPr>
              <a:t> - Blue (modrá</a:t>
            </a:r>
            <a:r>
              <a:rPr lang="cs-CZ" dirty="0" smtClean="0">
                <a:latin typeface="+mn-lt"/>
              </a:rPr>
              <a:t>)</a:t>
            </a:r>
          </a:p>
          <a:p>
            <a:r>
              <a:rPr lang="cs-CZ" b="1" dirty="0" smtClean="0">
                <a:latin typeface="+mn-lt"/>
              </a:rPr>
              <a:t>CMYK</a:t>
            </a:r>
            <a:r>
              <a:rPr lang="cs-CZ" dirty="0" smtClean="0">
                <a:latin typeface="+mn-lt"/>
              </a:rPr>
              <a:t> - </a:t>
            </a:r>
            <a:r>
              <a:rPr lang="cs-CZ" dirty="0">
                <a:latin typeface="+mn-lt"/>
              </a:rPr>
              <a:t>C - </a:t>
            </a:r>
            <a:r>
              <a:rPr lang="cs-CZ" b="1" dirty="0">
                <a:latin typeface="+mn-lt"/>
              </a:rPr>
              <a:t>C</a:t>
            </a:r>
            <a:r>
              <a:rPr lang="cs-CZ" dirty="0">
                <a:latin typeface="+mn-lt"/>
              </a:rPr>
              <a:t>yan (azurová), M - </a:t>
            </a:r>
            <a:r>
              <a:rPr lang="cs-CZ" b="1" dirty="0">
                <a:latin typeface="+mn-lt"/>
              </a:rPr>
              <a:t>M</a:t>
            </a:r>
            <a:r>
              <a:rPr lang="cs-CZ" dirty="0">
                <a:latin typeface="+mn-lt"/>
              </a:rPr>
              <a:t>agenta (purpurová), Y - </a:t>
            </a:r>
            <a:r>
              <a:rPr lang="cs-CZ" b="1" dirty="0" err="1">
                <a:latin typeface="+mn-lt"/>
              </a:rPr>
              <a:t>Y</a:t>
            </a:r>
            <a:r>
              <a:rPr lang="cs-CZ" dirty="0" err="1">
                <a:latin typeface="+mn-lt"/>
              </a:rPr>
              <a:t>ellow</a:t>
            </a:r>
            <a:r>
              <a:rPr lang="cs-CZ" dirty="0">
                <a:latin typeface="+mn-lt"/>
              </a:rPr>
              <a:t> (žlutá) a </a:t>
            </a:r>
            <a:r>
              <a:rPr lang="cs-CZ" b="1" dirty="0">
                <a:latin typeface="+mn-lt"/>
              </a:rPr>
              <a:t>K</a:t>
            </a:r>
            <a:r>
              <a:rPr lang="cs-CZ" dirty="0">
                <a:latin typeface="+mn-lt"/>
              </a:rPr>
              <a:t> - </a:t>
            </a:r>
            <a:r>
              <a:rPr lang="cs-CZ" dirty="0" err="1">
                <a:latin typeface="+mn-lt"/>
              </a:rPr>
              <a:t>blac</a:t>
            </a:r>
            <a:r>
              <a:rPr lang="cs-CZ" b="1" dirty="0" err="1">
                <a:latin typeface="+mn-lt"/>
              </a:rPr>
              <a:t>K</a:t>
            </a:r>
            <a:r>
              <a:rPr lang="cs-CZ" dirty="0">
                <a:latin typeface="+mn-lt"/>
              </a:rPr>
              <a:t> (černá) - používá především u reprodukčních </a:t>
            </a:r>
            <a:r>
              <a:rPr lang="cs-CZ" dirty="0" smtClean="0">
                <a:latin typeface="+mn-lt"/>
              </a:rPr>
              <a:t>zařízení (tisk)</a:t>
            </a:r>
            <a:endParaRPr lang="cs-CZ" dirty="0">
              <a:latin typeface="+mn-lt"/>
            </a:endParaRPr>
          </a:p>
        </p:txBody>
      </p:sp>
      <p:pic>
        <p:nvPicPr>
          <p:cNvPr id="2050" name="Picture 2" descr="Barevný model RG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6655" y="5192568"/>
            <a:ext cx="1428750" cy="136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Barevný model CMY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0951" y="5120560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Nadpis 1"/>
          <p:cNvSpPr txBox="1">
            <a:spLocks/>
          </p:cNvSpPr>
          <p:nvPr/>
        </p:nvSpPr>
        <p:spPr>
          <a:xfrm>
            <a:off x="2267744" y="6093296"/>
            <a:ext cx="1296144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F6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400" dirty="0" smtClean="0"/>
              <a:t>RGB </a:t>
            </a:r>
            <a:endParaRPr lang="cs-CZ" sz="2400" dirty="0"/>
          </a:p>
        </p:txBody>
      </p:sp>
      <p:sp>
        <p:nvSpPr>
          <p:cNvPr id="8" name="Nadpis 1"/>
          <p:cNvSpPr txBox="1">
            <a:spLocks/>
          </p:cNvSpPr>
          <p:nvPr/>
        </p:nvSpPr>
        <p:spPr>
          <a:xfrm>
            <a:off x="4932040" y="6093296"/>
            <a:ext cx="1296144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F6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400" dirty="0" smtClean="0"/>
              <a:t>CMYK 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6922521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25641" y="887686"/>
            <a:ext cx="7103029" cy="2901719"/>
          </a:xfrm>
        </p:spPr>
        <p:txBody>
          <a:bodyPr>
            <a:normAutofit/>
          </a:bodyPr>
          <a:lstStyle/>
          <a:p>
            <a:r>
              <a:rPr lang="cs-CZ" sz="2400" dirty="0">
                <a:latin typeface="+mn-lt"/>
              </a:rPr>
              <a:t>CAD aplikace vždy obsahují grafické, geometrické, matematické a inženýrské nástroje pro kreslení plošných výkresů a modelování objektů a dějů reálného světa. </a:t>
            </a:r>
            <a:endParaRPr lang="cs-CZ" sz="2400" dirty="0" smtClean="0">
              <a:latin typeface="+mn-lt"/>
            </a:endParaRPr>
          </a:p>
          <a:p>
            <a:r>
              <a:rPr lang="cs-CZ" sz="2400" dirty="0" smtClean="0">
                <a:latin typeface="+mn-lt"/>
              </a:rPr>
              <a:t>Blízkým </a:t>
            </a:r>
            <a:r>
              <a:rPr lang="cs-CZ" sz="2400" dirty="0">
                <a:latin typeface="+mn-lt"/>
              </a:rPr>
              <a:t>příbuzným je také oblast počítačových vizualizací, protože virtuální 3D návrhy jsou často klientům prezentovány ve formě fotorealistických vizualizací.</a:t>
            </a: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2157556" y="176137"/>
            <a:ext cx="7715200" cy="868958"/>
          </a:xfrm>
        </p:spPr>
        <p:txBody>
          <a:bodyPr>
            <a:normAutofit/>
          </a:bodyPr>
          <a:lstStyle/>
          <a:p>
            <a:r>
              <a:rPr lang="cs-CZ" sz="2800" b="1" dirty="0" smtClean="0">
                <a:solidFill>
                  <a:schemeClr val="accent4">
                    <a:lumMod val="50000"/>
                  </a:schemeClr>
                </a:solidFill>
                <a:latin typeface="+mn-lt"/>
              </a:rPr>
              <a:t>Počítačová grafika </a:t>
            </a:r>
            <a:r>
              <a:rPr lang="cs-CZ" sz="2800" dirty="0" smtClean="0">
                <a:solidFill>
                  <a:schemeClr val="accent4">
                    <a:lumMod val="50000"/>
                  </a:schemeClr>
                </a:solidFill>
                <a:latin typeface="+mn-lt"/>
              </a:rPr>
              <a:t>– CAD systémy</a:t>
            </a:r>
            <a:endParaRPr lang="cs-CZ" sz="2800" dirty="0">
              <a:solidFill>
                <a:schemeClr val="accent4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5" name="image18.png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2045042" y="3960511"/>
            <a:ext cx="6802395" cy="2399099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10495972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 txBox="1">
            <a:spLocks/>
          </p:cNvSpPr>
          <p:nvPr/>
        </p:nvSpPr>
        <p:spPr>
          <a:xfrm>
            <a:off x="2188690" y="2564618"/>
            <a:ext cx="5917340" cy="101060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cs-CZ" sz="3600" b="1" dirty="0" smtClean="0">
                <a:solidFill>
                  <a:schemeClr val="accent4">
                    <a:lumMod val="50000"/>
                  </a:schemeClr>
                </a:solidFill>
                <a:latin typeface="+mn-lt"/>
              </a:rPr>
              <a:t>2. </a:t>
            </a:r>
            <a:r>
              <a:rPr lang="cs-CZ" sz="3600" b="1" dirty="0" err="1" smtClean="0">
                <a:solidFill>
                  <a:schemeClr val="accent4">
                    <a:lumMod val="50000"/>
                  </a:schemeClr>
                </a:solidFill>
                <a:latin typeface="+mn-lt"/>
              </a:rPr>
              <a:t>Rendrování</a:t>
            </a:r>
            <a:r>
              <a:rPr lang="cs-CZ" sz="3600" b="1" dirty="0" smtClean="0">
                <a:solidFill>
                  <a:schemeClr val="accent4">
                    <a:lumMod val="50000"/>
                  </a:schemeClr>
                </a:solidFill>
                <a:latin typeface="+mn-lt"/>
              </a:rPr>
              <a:t> obrázků</a:t>
            </a:r>
          </a:p>
          <a:p>
            <a:pPr algn="ctr"/>
            <a:r>
              <a:rPr lang="cs-CZ" sz="3600" b="1" dirty="0" smtClean="0">
                <a:solidFill>
                  <a:schemeClr val="accent4">
                    <a:lumMod val="50000"/>
                  </a:schemeClr>
                </a:solidFill>
                <a:latin typeface="+mn-lt"/>
              </a:rPr>
              <a:t>v </a:t>
            </a:r>
            <a:r>
              <a:rPr lang="cs-CZ" sz="3600" b="1" dirty="0" err="1" smtClean="0">
                <a:solidFill>
                  <a:schemeClr val="accent4">
                    <a:lumMod val="50000"/>
                  </a:schemeClr>
                </a:solidFill>
                <a:latin typeface="+mn-lt"/>
              </a:rPr>
              <a:t>Inventor</a:t>
            </a:r>
            <a:r>
              <a:rPr lang="cs-CZ" sz="3600" b="1" dirty="0" smtClean="0">
                <a:solidFill>
                  <a:schemeClr val="accent4">
                    <a:lumMod val="50000"/>
                  </a:schemeClr>
                </a:solidFill>
                <a:latin typeface="+mn-lt"/>
              </a:rPr>
              <a:t> Studiu</a:t>
            </a:r>
            <a:endParaRPr lang="cs-CZ" sz="3600" dirty="0">
              <a:solidFill>
                <a:schemeClr val="accent4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7810" y="169163"/>
            <a:ext cx="3353689" cy="761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9635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53418" y="140044"/>
            <a:ext cx="5853792" cy="938893"/>
          </a:xfrm>
        </p:spPr>
        <p:txBody>
          <a:bodyPr>
            <a:normAutofit/>
          </a:bodyPr>
          <a:lstStyle/>
          <a:p>
            <a:r>
              <a:rPr lang="cs-CZ" sz="2800" b="1" dirty="0" smtClean="0">
                <a:solidFill>
                  <a:schemeClr val="accent4">
                    <a:lumMod val="50000"/>
                  </a:schemeClr>
                </a:solidFill>
                <a:latin typeface="+mn-lt"/>
              </a:rPr>
              <a:t>Tvorba obrázku z modelu (exportovat)</a:t>
            </a:r>
            <a:endParaRPr lang="cs-CZ" sz="2800" b="1" dirty="0">
              <a:solidFill>
                <a:schemeClr val="accent4">
                  <a:lumMod val="50000"/>
                </a:schemeClr>
              </a:solidFill>
              <a:latin typeface="+mn-lt"/>
            </a:endParaRPr>
          </a:p>
        </p:txBody>
      </p:sp>
      <p:grpSp>
        <p:nvGrpSpPr>
          <p:cNvPr id="11" name="Skupina 10"/>
          <p:cNvGrpSpPr/>
          <p:nvPr/>
        </p:nvGrpSpPr>
        <p:grpSpPr>
          <a:xfrm>
            <a:off x="113609" y="745803"/>
            <a:ext cx="8742354" cy="4176464"/>
            <a:chOff x="179512" y="1484784"/>
            <a:chExt cx="8742354" cy="4176464"/>
          </a:xfrm>
        </p:grpSpPr>
        <p:pic>
          <p:nvPicPr>
            <p:cNvPr id="4099" name="Picture 3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242" b="24328"/>
            <a:stretch/>
          </p:blipFill>
          <p:spPr bwMode="auto">
            <a:xfrm>
              <a:off x="539552" y="1772816"/>
              <a:ext cx="8382314" cy="38884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7" name="Přímá spojnice se šipkou 6"/>
            <p:cNvCxnSpPr/>
            <p:nvPr/>
          </p:nvCxnSpPr>
          <p:spPr>
            <a:xfrm flipH="1">
              <a:off x="611560" y="1484784"/>
              <a:ext cx="216024" cy="36004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Přímá spojnice se šipkou 9"/>
            <p:cNvCxnSpPr/>
            <p:nvPr/>
          </p:nvCxnSpPr>
          <p:spPr>
            <a:xfrm>
              <a:off x="179512" y="3356992"/>
              <a:ext cx="432048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Přímá spojnice se šipkou 11"/>
            <p:cNvCxnSpPr/>
            <p:nvPr/>
          </p:nvCxnSpPr>
          <p:spPr>
            <a:xfrm flipH="1">
              <a:off x="2483768" y="2060848"/>
              <a:ext cx="360040" cy="288032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Nadpis 1"/>
          <p:cNvSpPr txBox="1">
            <a:spLocks/>
          </p:cNvSpPr>
          <p:nvPr/>
        </p:nvSpPr>
        <p:spPr>
          <a:xfrm>
            <a:off x="1773388" y="5239278"/>
            <a:ext cx="7181142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F6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Pozor na barvu pozadí, pro další použití obrázku je vhodné pozadí změnit na BÍLÉ. </a:t>
            </a:r>
          </a:p>
          <a:p>
            <a:r>
              <a:rPr lang="cs-CZ" sz="24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cs-CZ" sz="20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viz NÁSTROJE → MOŽNOSTI  APLIKACE → BARVY)</a:t>
            </a:r>
            <a:endParaRPr lang="cs-CZ" sz="2000" b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18026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53417" y="140044"/>
            <a:ext cx="5853792" cy="938893"/>
          </a:xfrm>
        </p:spPr>
        <p:txBody>
          <a:bodyPr>
            <a:normAutofit/>
          </a:bodyPr>
          <a:lstStyle/>
          <a:p>
            <a:r>
              <a:rPr lang="cs-CZ" sz="2800" b="1" dirty="0" err="1">
                <a:solidFill>
                  <a:schemeClr val="accent4">
                    <a:lumMod val="50000"/>
                  </a:schemeClr>
                </a:solidFill>
                <a:latin typeface="+mn-lt"/>
              </a:rPr>
              <a:t>Inventor</a:t>
            </a:r>
            <a:r>
              <a:rPr lang="cs-CZ" sz="2800" b="1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 Studio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44128" y="4467929"/>
            <a:ext cx="7084542" cy="2089389"/>
          </a:xfrm>
        </p:spPr>
        <p:txBody>
          <a:bodyPr>
            <a:normAutofit fontScale="85000" lnSpcReduction="10000"/>
          </a:bodyPr>
          <a:lstStyle/>
          <a:p>
            <a:r>
              <a:rPr lang="cs-CZ" dirty="0" smtClean="0"/>
              <a:t>1 – </a:t>
            </a:r>
            <a:r>
              <a:rPr lang="cs-CZ" dirty="0" err="1" smtClean="0"/>
              <a:t>rendrování</a:t>
            </a:r>
            <a:endParaRPr lang="cs-CZ" dirty="0" smtClean="0"/>
          </a:p>
          <a:p>
            <a:r>
              <a:rPr lang="cs-CZ" dirty="0" smtClean="0"/>
              <a:t>2 – nastavení scény (pozadí), vlastnosti světla, kamery</a:t>
            </a:r>
          </a:p>
          <a:p>
            <a:r>
              <a:rPr lang="cs-CZ" dirty="0" smtClean="0"/>
              <a:t>3 – nástroje pro tvorbu animací</a:t>
            </a:r>
          </a:p>
          <a:p>
            <a:r>
              <a:rPr lang="cs-CZ" dirty="0" smtClean="0"/>
              <a:t>4 – konec (uzavře nabídku studia, návrat do sestavy)</a:t>
            </a:r>
            <a:endParaRPr lang="cs-CZ" dirty="0"/>
          </a:p>
        </p:txBody>
      </p:sp>
      <p:grpSp>
        <p:nvGrpSpPr>
          <p:cNvPr id="8" name="Skupina 7"/>
          <p:cNvGrpSpPr/>
          <p:nvPr/>
        </p:nvGrpSpPr>
        <p:grpSpPr>
          <a:xfrm>
            <a:off x="2005595" y="1174171"/>
            <a:ext cx="6711950" cy="1239470"/>
            <a:chOff x="1259632" y="1340768"/>
            <a:chExt cx="6711950" cy="1239470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5146"/>
            <a:stretch/>
          </p:blipFill>
          <p:spPr bwMode="auto">
            <a:xfrm>
              <a:off x="1259632" y="1484784"/>
              <a:ext cx="6711950" cy="10954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5" name="Přímá spojnice se šipkou 4"/>
            <p:cNvCxnSpPr/>
            <p:nvPr/>
          </p:nvCxnSpPr>
          <p:spPr>
            <a:xfrm flipH="1">
              <a:off x="6660232" y="1340768"/>
              <a:ext cx="216024" cy="36004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Přímá spojnice se šipkou 5"/>
            <p:cNvCxnSpPr/>
            <p:nvPr/>
          </p:nvCxnSpPr>
          <p:spPr>
            <a:xfrm flipH="1" flipV="1">
              <a:off x="3563888" y="2204864"/>
              <a:ext cx="432048" cy="288032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" name="Přímá spojnice se šipkou 8"/>
          <p:cNvCxnSpPr/>
          <p:nvPr/>
        </p:nvCxnSpPr>
        <p:spPr>
          <a:xfrm>
            <a:off x="4283968" y="2492896"/>
            <a:ext cx="0" cy="288032"/>
          </a:xfrm>
          <a:prstGeom prst="straightConnector1">
            <a:avLst/>
          </a:prstGeom>
          <a:ln w="38100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924944"/>
            <a:ext cx="8566150" cy="113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ovéPole 10"/>
          <p:cNvSpPr txBox="1"/>
          <p:nvPr/>
        </p:nvSpPr>
        <p:spPr>
          <a:xfrm>
            <a:off x="1403648" y="3861048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1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3131840" y="3861048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2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5940152" y="3861048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7" name="TextovéPole 16"/>
          <p:cNvSpPr txBox="1"/>
          <p:nvPr/>
        </p:nvSpPr>
        <p:spPr>
          <a:xfrm>
            <a:off x="7308304" y="3861048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4</a:t>
            </a:r>
            <a:endParaRPr lang="cs-CZ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22190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2384</TotalTime>
  <Words>494</Words>
  <Application>Microsoft Office PowerPoint</Application>
  <PresentationFormat>Předvádění na obrazovce (4:3)</PresentationFormat>
  <Paragraphs>61</Paragraphs>
  <Slides>15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Motiv Office</vt:lpstr>
      <vt:lpstr>Grafické systémy II.</vt:lpstr>
      <vt:lpstr>Prezentace aplikace PowerPoint</vt:lpstr>
      <vt:lpstr>Počítačová grafika</vt:lpstr>
      <vt:lpstr>Počítačová grafika</vt:lpstr>
      <vt:lpstr>Barevný model – RGB vs. CMYK</vt:lpstr>
      <vt:lpstr>Počítačová grafika – CAD systémy</vt:lpstr>
      <vt:lpstr>Prezentace aplikace PowerPoint</vt:lpstr>
      <vt:lpstr>Tvorba obrázku z modelu (exportovat)</vt:lpstr>
      <vt:lpstr>Inventor Studio</vt:lpstr>
      <vt:lpstr>Tvorba obrázku z modelu (rendrování)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Jakub_L</dc:creator>
  <cp:lastModifiedBy>Kuba Buba</cp:lastModifiedBy>
  <cp:revision>102</cp:revision>
  <dcterms:created xsi:type="dcterms:W3CDTF">2015-02-24T12:47:35Z</dcterms:created>
  <dcterms:modified xsi:type="dcterms:W3CDTF">2016-02-08T20:20:37Z</dcterms:modified>
</cp:coreProperties>
</file>